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910" autoAdjust="0"/>
  </p:normalViewPr>
  <p:slideViewPr>
    <p:cSldViewPr snapToGrid="0">
      <p:cViewPr varScale="1">
        <p:scale>
          <a:sx n="40" d="100"/>
          <a:sy n="40" d="100"/>
        </p:scale>
        <p:origin x="18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DC625-08DC-4C36-843C-E5C122C454D8}"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ADF4C-8259-44E2-8DFD-EA33A3C6D923}" type="slidenum">
              <a:rPr lang="en-US" smtClean="0"/>
              <a:t>‹#›</a:t>
            </a:fld>
            <a:endParaRPr lang="en-US"/>
          </a:p>
        </p:txBody>
      </p:sp>
    </p:spTree>
    <p:extLst>
      <p:ext uri="{BB962C8B-B14F-4D97-AF65-F5344CB8AC3E}">
        <p14:creationId xmlns:p14="http://schemas.microsoft.com/office/powerpoint/2010/main" val="272650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1</a:t>
            </a:fld>
            <a:endParaRPr lang="en-US"/>
          </a:p>
        </p:txBody>
      </p:sp>
    </p:spTree>
    <p:extLst>
      <p:ext uri="{BB962C8B-B14F-4D97-AF65-F5344CB8AC3E}">
        <p14:creationId xmlns:p14="http://schemas.microsoft.com/office/powerpoint/2010/main" val="321391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uniforms have been thought by many people to be a barrier towards the freedom of expression. According</a:t>
            </a:r>
            <a:r>
              <a:rPr lang="en-US" baseline="0" dirty="0" smtClean="0"/>
              <a:t> to the U.S. Constitution, citizens are allowed to enjoy their freedom of expression (</a:t>
            </a:r>
            <a:r>
              <a:rPr lang="en-US" dirty="0" smtClean="0"/>
              <a:t>American Preparatory Schools, 2019</a:t>
            </a:r>
            <a:r>
              <a:rPr lang="en-US" baseline="0" dirty="0" smtClean="0"/>
              <a:t>). By making school uniform mandatory in public school seems to be going against the U.S Constitution. School gates should not be allowed to act like a barrier to the freedom of expression. Therefore, public school students should not be required to wear uniforms.</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2</a:t>
            </a:fld>
            <a:endParaRPr lang="en-US"/>
          </a:p>
        </p:txBody>
      </p:sp>
    </p:spTree>
    <p:extLst>
      <p:ext uri="{BB962C8B-B14F-4D97-AF65-F5344CB8AC3E}">
        <p14:creationId xmlns:p14="http://schemas.microsoft.com/office/powerpoint/2010/main" val="263615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uniform has been found to be taking away the ability of using clothing to express support for social cause. Students need to feel fitting in the places where they happen to pay a visit. Clothing matters most when people are interacting as it presents first impression of who they are. Therefore, as earlier stated, students</a:t>
            </a:r>
            <a:r>
              <a:rPr lang="en-US" baseline="0" dirty="0" smtClean="0"/>
              <a:t> in public schools should not be required to wear uniform as it will appear to degrade them. </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3</a:t>
            </a:fld>
            <a:endParaRPr lang="en-US"/>
          </a:p>
        </p:txBody>
      </p:sp>
    </p:spTree>
    <p:extLst>
      <p:ext uri="{BB962C8B-B14F-4D97-AF65-F5344CB8AC3E}">
        <p14:creationId xmlns:p14="http://schemas.microsoft.com/office/powerpoint/2010/main" val="338334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uniforms have been thought of promoting</a:t>
            </a:r>
            <a:r>
              <a:rPr lang="en-US" baseline="0" dirty="0" smtClean="0"/>
              <a:t> conformity over individuality. In class, students have been taught by their teachers about how certain people in history took advantage of their freedom to express themselves. However, the schools appears not to be concerned with the student’s freedom of expression. The students’ freedom of expression has been limited by requiring them to put on school uniforms. </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4</a:t>
            </a:fld>
            <a:endParaRPr lang="en-US"/>
          </a:p>
        </p:txBody>
      </p:sp>
    </p:spTree>
    <p:extLst>
      <p:ext uri="{BB962C8B-B14F-4D97-AF65-F5344CB8AC3E}">
        <p14:creationId xmlns:p14="http://schemas.microsoft.com/office/powerpoint/2010/main" val="267967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schools</a:t>
            </a:r>
            <a:r>
              <a:rPr lang="en-US" baseline="0" dirty="0" smtClean="0"/>
              <a:t> have resulted to having their uniforms gendered. Girls have been strictly required to wear a skirt and blouse, while the boys are required to wear a pair of pants and a shirt. However, there is no clear definition of the kind of school uniform that the transgender students should wear. Thus, it will prove to be uncomfortable for the transgendered students who will happen to have attended such public schools (</a:t>
            </a:r>
            <a:r>
              <a:rPr lang="en-US" sz="1200" kern="1200" dirty="0" smtClean="0">
                <a:solidFill>
                  <a:schemeClr val="tx1"/>
                </a:solidFill>
                <a:effectLst/>
                <a:latin typeface="+mn-lt"/>
                <a:ea typeface="+mn-ea"/>
                <a:cs typeface="+mn-cs"/>
              </a:rPr>
              <a:t>Change Organization, 2021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5</a:t>
            </a:fld>
            <a:endParaRPr lang="en-US"/>
          </a:p>
        </p:txBody>
      </p:sp>
    </p:spTree>
    <p:extLst>
      <p:ext uri="{BB962C8B-B14F-4D97-AF65-F5344CB8AC3E}">
        <p14:creationId xmlns:p14="http://schemas.microsoft.com/office/powerpoint/2010/main" val="180882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uniforms have been found to deter students from getting involved in crime and hence has</a:t>
            </a:r>
            <a:r>
              <a:rPr lang="en-US" baseline="0" dirty="0" smtClean="0"/>
              <a:t> enhanced their safety. Students who are wearing uniforms will easily shun away from taking part in criminal acts since they will be easily spotted and necessary actions taken even if they happen to have escaped. The police will just need to report the matter to the school and then the school will follow up the matter so that they can point out the perpetrators of the crime. The students will also not be able to put on baggy clothes from where they can possibly hide weapons. Schools that have uniforms have been found to have 12% less firearm-associated incidents.</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6</a:t>
            </a:fld>
            <a:endParaRPr lang="en-US"/>
          </a:p>
        </p:txBody>
      </p:sp>
    </p:spTree>
    <p:extLst>
      <p:ext uri="{BB962C8B-B14F-4D97-AF65-F5344CB8AC3E}">
        <p14:creationId xmlns:p14="http://schemas.microsoft.com/office/powerpoint/2010/main" val="246078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are in uniform</a:t>
            </a:r>
            <a:r>
              <a:rPr lang="en-US" baseline="0" dirty="0" smtClean="0"/>
              <a:t> do not have time to worry about their looks. They instead direct their focus on schoolwork. </a:t>
            </a:r>
            <a:r>
              <a:rPr lang="en-US" dirty="0" smtClean="0"/>
              <a:t>A study carried out by the University of Houston indicated that elementary school girl’s language performance improved by around three-percentile points after the schools introduced school uniforms (</a:t>
            </a:r>
            <a:r>
              <a:rPr lang="en-US" sz="1200" kern="1200" dirty="0" err="1" smtClean="0">
                <a:solidFill>
                  <a:schemeClr val="tx1"/>
                </a:solidFill>
                <a:effectLst/>
                <a:latin typeface="+mn-lt"/>
                <a:ea typeface="+mn-ea"/>
                <a:cs typeface="+mn-cs"/>
              </a:rPr>
              <a:t>Elisabetta</a:t>
            </a:r>
            <a:r>
              <a:rPr lang="en-US" sz="1200" kern="1200" dirty="0" smtClean="0">
                <a:solidFill>
                  <a:schemeClr val="tx1"/>
                </a:solidFill>
                <a:effectLst/>
                <a:latin typeface="+mn-lt"/>
                <a:ea typeface="+mn-ea"/>
                <a:cs typeface="+mn-cs"/>
              </a:rPr>
              <a:t> &amp; Scott, 2011</a:t>
            </a:r>
            <a:r>
              <a:rPr lang="en-US" dirty="0" smtClean="0"/>
              <a:t>). In addition, the former U.S Secretary</a:t>
            </a:r>
            <a:r>
              <a:rPr lang="en-US" baseline="0" dirty="0" smtClean="0"/>
              <a:t> of State, Hilary Clinton, was for the idea of school uniforms so that the students can focus on their schoolwork. </a:t>
            </a:r>
            <a:endParaRPr lang="en-US" dirty="0"/>
          </a:p>
        </p:txBody>
      </p:sp>
      <p:sp>
        <p:nvSpPr>
          <p:cNvPr id="4" name="Slide Number Placeholder 3"/>
          <p:cNvSpPr>
            <a:spLocks noGrp="1"/>
          </p:cNvSpPr>
          <p:nvPr>
            <p:ph type="sldNum" sz="quarter" idx="10"/>
          </p:nvPr>
        </p:nvSpPr>
        <p:spPr/>
        <p:txBody>
          <a:bodyPr/>
          <a:lstStyle/>
          <a:p>
            <a:fld id="{E3EADF4C-8259-44E2-8DFD-EA33A3C6D923}" type="slidenum">
              <a:rPr lang="en-US" smtClean="0"/>
              <a:t>7</a:t>
            </a:fld>
            <a:endParaRPr lang="en-US"/>
          </a:p>
        </p:txBody>
      </p:sp>
    </p:spTree>
    <p:extLst>
      <p:ext uri="{BB962C8B-B14F-4D97-AF65-F5344CB8AC3E}">
        <p14:creationId xmlns:p14="http://schemas.microsoft.com/office/powerpoint/2010/main" val="381825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257559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232581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432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386171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110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156063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114145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196884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93580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84375-F3C6-482D-96D4-A0D2ECF7865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56140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A84375-F3C6-482D-96D4-A0D2ECF7865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24103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84375-F3C6-482D-96D4-A0D2ECF7865A}"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22159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A84375-F3C6-482D-96D4-A0D2ECF7865A}"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38413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84375-F3C6-482D-96D4-A0D2ECF7865A}"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67675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84375-F3C6-482D-96D4-A0D2ECF7865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144510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84375-F3C6-482D-96D4-A0D2ECF7865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88736-1B24-4D46-8F31-5E7CBCB2698F}" type="slidenum">
              <a:rPr lang="en-US" smtClean="0"/>
              <a:t>‹#›</a:t>
            </a:fld>
            <a:endParaRPr lang="en-US"/>
          </a:p>
        </p:txBody>
      </p:sp>
    </p:spTree>
    <p:extLst>
      <p:ext uri="{BB962C8B-B14F-4D97-AF65-F5344CB8AC3E}">
        <p14:creationId xmlns:p14="http://schemas.microsoft.com/office/powerpoint/2010/main" val="183623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A84375-F3C6-482D-96D4-A0D2ECF7865A}" type="datetimeFigureOut">
              <a:rPr lang="en-US" smtClean="0"/>
              <a:t>4/16/2021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6C88736-1B24-4D46-8F31-5E7CBCB2698F}" type="slidenum">
              <a:rPr lang="en-US" smtClean="0"/>
              <a:t>‹#›</a:t>
            </a:fld>
            <a:endParaRPr lang="en-US"/>
          </a:p>
        </p:txBody>
      </p:sp>
    </p:spTree>
    <p:extLst>
      <p:ext uri="{BB962C8B-B14F-4D97-AF65-F5344CB8AC3E}">
        <p14:creationId xmlns:p14="http://schemas.microsoft.com/office/powerpoint/2010/main" val="142285841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mericanprep.org/what-are-good-reasons-for-wearing-school-unifor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97832"/>
            <a:ext cx="7766936" cy="2454442"/>
          </a:xfrm>
        </p:spPr>
        <p:txBody>
          <a:bodyPr>
            <a:normAutofit fontScale="90000"/>
          </a:bodyPr>
          <a:lstStyle/>
          <a:p>
            <a:r>
              <a:rPr lang="en-US" dirty="0" smtClean="0"/>
              <a:t>Should Public School Students be Required to Wear Uniforms?</a:t>
            </a:r>
            <a:endParaRPr lang="en-US" dirty="0"/>
          </a:p>
        </p:txBody>
      </p:sp>
      <p:sp>
        <p:nvSpPr>
          <p:cNvPr id="3" name="Subtitle 2"/>
          <p:cNvSpPr>
            <a:spLocks noGrp="1"/>
          </p:cNvSpPr>
          <p:nvPr>
            <p:ph type="subTitle" idx="1"/>
          </p:nvPr>
        </p:nvSpPr>
        <p:spPr>
          <a:xfrm>
            <a:off x="1524000" y="3602038"/>
            <a:ext cx="2878667" cy="1655762"/>
          </a:xfrm>
        </p:spPr>
        <p:txBody>
          <a:bodyPr/>
          <a:lstStyle/>
          <a:p>
            <a:pPr algn="l"/>
            <a:r>
              <a:rPr lang="en-US" dirty="0" smtClean="0"/>
              <a:t>Institution</a:t>
            </a:r>
          </a:p>
          <a:p>
            <a:pPr algn="l"/>
            <a:r>
              <a:rPr lang="en-US" dirty="0" smtClean="0"/>
              <a:t>Course</a:t>
            </a:r>
          </a:p>
          <a:p>
            <a:pPr algn="l"/>
            <a:r>
              <a:rPr lang="en-US" dirty="0" smtClean="0"/>
              <a:t>Name</a:t>
            </a:r>
          </a:p>
          <a:p>
            <a:endParaRPr lang="en-US" dirty="0" smtClean="0"/>
          </a:p>
        </p:txBody>
      </p:sp>
      <p:pic>
        <p:nvPicPr>
          <p:cNvPr id="4" name="Picture 3"/>
          <p:cNvPicPr>
            <a:picLocks noChangeAspect="1"/>
          </p:cNvPicPr>
          <p:nvPr/>
        </p:nvPicPr>
        <p:blipFill>
          <a:blip r:embed="rId3"/>
          <a:stretch>
            <a:fillRect/>
          </a:stretch>
        </p:blipFill>
        <p:spPr>
          <a:xfrm>
            <a:off x="5551487" y="3352800"/>
            <a:ext cx="6064780" cy="3505200"/>
          </a:xfrm>
          <a:prstGeom prst="rect">
            <a:avLst/>
          </a:prstGeom>
        </p:spPr>
      </p:pic>
    </p:spTree>
    <p:extLst>
      <p:ext uri="{BB962C8B-B14F-4D97-AF65-F5344CB8AC3E}">
        <p14:creationId xmlns:p14="http://schemas.microsoft.com/office/powerpoint/2010/main" val="356924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Uniforms restricts Student’s Freedom of Expression</a:t>
            </a:r>
            <a:endParaRPr lang="en-US" dirty="0"/>
          </a:p>
        </p:txBody>
      </p:sp>
      <p:sp>
        <p:nvSpPr>
          <p:cNvPr id="3" name="Content Placeholder 2"/>
          <p:cNvSpPr>
            <a:spLocks noGrp="1"/>
          </p:cNvSpPr>
          <p:nvPr>
            <p:ph idx="1"/>
          </p:nvPr>
        </p:nvSpPr>
        <p:spPr>
          <a:xfrm>
            <a:off x="838201" y="1825625"/>
            <a:ext cx="5003800" cy="4351338"/>
          </a:xfrm>
        </p:spPr>
        <p:txBody>
          <a:bodyPr>
            <a:normAutofit/>
          </a:bodyPr>
          <a:lstStyle/>
          <a:p>
            <a:r>
              <a:rPr lang="en-US" dirty="0" smtClean="0"/>
              <a:t>American citizens are allowed by the Constitution to enjoy their freedom of expression.</a:t>
            </a:r>
          </a:p>
          <a:p>
            <a:r>
              <a:rPr lang="en-US" dirty="0" smtClean="0"/>
              <a:t>School gates should not act as barriers towards freedom of expression.</a:t>
            </a:r>
          </a:p>
          <a:p>
            <a:r>
              <a:rPr lang="en-US" dirty="0" smtClean="0"/>
              <a:t>Dressing and appearance should be considered to be an individual expression.</a:t>
            </a:r>
          </a:p>
          <a:p>
            <a:r>
              <a:rPr lang="en-US" dirty="0" smtClean="0"/>
              <a:t>giving students a chance to choose clothing is a way of empowering students and allowing them to mature.  </a:t>
            </a:r>
            <a:endParaRPr lang="en-US" dirty="0"/>
          </a:p>
        </p:txBody>
      </p:sp>
      <p:pic>
        <p:nvPicPr>
          <p:cNvPr id="4" name="Picture 3"/>
          <p:cNvPicPr>
            <a:picLocks noChangeAspect="1"/>
          </p:cNvPicPr>
          <p:nvPr/>
        </p:nvPicPr>
        <p:blipFill>
          <a:blip r:embed="rId3"/>
          <a:stretch>
            <a:fillRect/>
          </a:stretch>
        </p:blipFill>
        <p:spPr>
          <a:xfrm>
            <a:off x="6062132" y="1690688"/>
            <a:ext cx="5748867" cy="4595812"/>
          </a:xfrm>
          <a:prstGeom prst="rect">
            <a:avLst/>
          </a:prstGeom>
        </p:spPr>
      </p:pic>
    </p:spTree>
    <p:extLst>
      <p:ext uri="{BB962C8B-B14F-4D97-AF65-F5344CB8AC3E}">
        <p14:creationId xmlns:p14="http://schemas.microsoft.com/office/powerpoint/2010/main" val="93755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825625"/>
            <a:ext cx="5833533" cy="4351338"/>
          </a:xfrm>
        </p:spPr>
        <p:txBody>
          <a:bodyPr/>
          <a:lstStyle/>
          <a:p>
            <a:r>
              <a:rPr lang="en-US" dirty="0" smtClean="0"/>
              <a:t>School uniforms take away the ability to utilize clothing as a way of expressing support for social cause.</a:t>
            </a:r>
          </a:p>
          <a:p>
            <a:r>
              <a:rPr lang="en-US" dirty="0" smtClean="0"/>
              <a:t>Students think that they can express their freedom by wearing different clothes during school days.</a:t>
            </a:r>
          </a:p>
          <a:p>
            <a:r>
              <a:rPr lang="en-US" dirty="0" smtClean="0"/>
              <a:t>Students are granted the opportunity of exercising freedom of expression by the Constitution.</a:t>
            </a:r>
            <a:endParaRPr lang="en-US" dirty="0"/>
          </a:p>
        </p:txBody>
      </p:sp>
      <p:pic>
        <p:nvPicPr>
          <p:cNvPr id="4" name="Picture 3"/>
          <p:cNvPicPr>
            <a:picLocks noChangeAspect="1"/>
          </p:cNvPicPr>
          <p:nvPr/>
        </p:nvPicPr>
        <p:blipFill>
          <a:blip r:embed="rId3"/>
          <a:stretch>
            <a:fillRect/>
          </a:stretch>
        </p:blipFill>
        <p:spPr>
          <a:xfrm>
            <a:off x="6671733" y="1825625"/>
            <a:ext cx="4682067" cy="4101042"/>
          </a:xfrm>
          <a:prstGeom prst="rect">
            <a:avLst/>
          </a:prstGeom>
        </p:spPr>
      </p:pic>
    </p:spTree>
    <p:extLst>
      <p:ext uri="{BB962C8B-B14F-4D97-AF65-F5344CB8AC3E}">
        <p14:creationId xmlns:p14="http://schemas.microsoft.com/office/powerpoint/2010/main" val="402017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Uniforms Promote Conformity Over Individuality</a:t>
            </a:r>
            <a:endParaRPr lang="en-US" dirty="0"/>
          </a:p>
        </p:txBody>
      </p:sp>
      <p:sp>
        <p:nvSpPr>
          <p:cNvPr id="3" name="Content Placeholder 2"/>
          <p:cNvSpPr>
            <a:spLocks noGrp="1"/>
          </p:cNvSpPr>
          <p:nvPr>
            <p:ph idx="1"/>
          </p:nvPr>
        </p:nvSpPr>
        <p:spPr>
          <a:xfrm>
            <a:off x="838200" y="1825625"/>
            <a:ext cx="5359400" cy="4351338"/>
          </a:xfrm>
        </p:spPr>
        <p:txBody>
          <a:bodyPr>
            <a:normAutofit/>
          </a:bodyPr>
          <a:lstStyle/>
          <a:p>
            <a:r>
              <a:rPr lang="en-US" dirty="0" smtClean="0"/>
              <a:t>School uniforms promotes conformity over individuality.</a:t>
            </a:r>
          </a:p>
          <a:p>
            <a:r>
              <a:rPr lang="en-US" dirty="0" smtClean="0"/>
              <a:t>Students have been taught how different people expressed themselves.</a:t>
            </a:r>
          </a:p>
          <a:p>
            <a:r>
              <a:rPr lang="en-US" dirty="0" smtClean="0"/>
              <a:t>They have never been given a chance to express themselves.</a:t>
            </a:r>
          </a:p>
          <a:p>
            <a:r>
              <a:rPr lang="en-US" dirty="0" smtClean="0"/>
              <a:t>Students should be given a chance to express themselves so that they can feel that they have achieved something.</a:t>
            </a:r>
            <a:endParaRPr lang="en-US" dirty="0"/>
          </a:p>
        </p:txBody>
      </p:sp>
      <p:pic>
        <p:nvPicPr>
          <p:cNvPr id="4" name="Picture 3"/>
          <p:cNvPicPr>
            <a:picLocks noChangeAspect="1"/>
          </p:cNvPicPr>
          <p:nvPr/>
        </p:nvPicPr>
        <p:blipFill>
          <a:blip r:embed="rId3"/>
          <a:stretch>
            <a:fillRect/>
          </a:stretch>
        </p:blipFill>
        <p:spPr>
          <a:xfrm>
            <a:off x="6197600" y="1690688"/>
            <a:ext cx="5613400" cy="4032779"/>
          </a:xfrm>
          <a:prstGeom prst="rect">
            <a:avLst/>
          </a:prstGeom>
        </p:spPr>
      </p:pic>
    </p:spTree>
    <p:extLst>
      <p:ext uri="{BB962C8B-B14F-4D97-AF65-F5344CB8AC3E}">
        <p14:creationId xmlns:p14="http://schemas.microsoft.com/office/powerpoint/2010/main" val="319315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825625"/>
            <a:ext cx="5291667" cy="4351338"/>
          </a:xfrm>
        </p:spPr>
        <p:txBody>
          <a:bodyPr/>
          <a:lstStyle/>
          <a:p>
            <a:r>
              <a:rPr lang="en-US" dirty="0" smtClean="0"/>
              <a:t>Some schools have resulted to have uniforms that are gendered.</a:t>
            </a:r>
          </a:p>
          <a:p>
            <a:r>
              <a:rPr lang="en-US" dirty="0" smtClean="0"/>
              <a:t>Girls wear skirts and blouses.</a:t>
            </a:r>
          </a:p>
          <a:p>
            <a:r>
              <a:rPr lang="en-US" dirty="0" smtClean="0"/>
              <a:t>Boys wear pants and shirts.</a:t>
            </a:r>
          </a:p>
          <a:p>
            <a:r>
              <a:rPr lang="en-US" dirty="0" smtClean="0"/>
              <a:t>Transgendered children might feel uncomfortable in such schools.</a:t>
            </a:r>
          </a:p>
          <a:p>
            <a:r>
              <a:rPr lang="en-US" dirty="0" smtClean="0"/>
              <a:t>Clothing cannot make the students to conform.</a:t>
            </a:r>
            <a:endParaRPr lang="en-US" dirty="0"/>
          </a:p>
        </p:txBody>
      </p:sp>
      <p:pic>
        <p:nvPicPr>
          <p:cNvPr id="4" name="Picture 3"/>
          <p:cNvPicPr>
            <a:picLocks noChangeAspect="1"/>
          </p:cNvPicPr>
          <p:nvPr/>
        </p:nvPicPr>
        <p:blipFill>
          <a:blip r:embed="rId3"/>
          <a:stretch>
            <a:fillRect/>
          </a:stretch>
        </p:blipFill>
        <p:spPr>
          <a:xfrm>
            <a:off x="6096000" y="1690687"/>
            <a:ext cx="5619750" cy="4486275"/>
          </a:xfrm>
          <a:prstGeom prst="rect">
            <a:avLst/>
          </a:prstGeom>
        </p:spPr>
      </p:pic>
    </p:spTree>
    <p:extLst>
      <p:ext uri="{BB962C8B-B14F-4D97-AF65-F5344CB8AC3E}">
        <p14:creationId xmlns:p14="http://schemas.microsoft.com/office/powerpoint/2010/main" val="194676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Uniforms Might Deter Crime &amp; Enhance Safety</a:t>
            </a:r>
            <a:endParaRPr lang="en-US" dirty="0"/>
          </a:p>
        </p:txBody>
      </p:sp>
      <p:sp>
        <p:nvSpPr>
          <p:cNvPr id="3" name="Content Placeholder 2"/>
          <p:cNvSpPr>
            <a:spLocks noGrp="1"/>
          </p:cNvSpPr>
          <p:nvPr>
            <p:ph idx="1"/>
          </p:nvPr>
        </p:nvSpPr>
        <p:spPr>
          <a:xfrm>
            <a:off x="838200" y="1825625"/>
            <a:ext cx="5494867" cy="4351338"/>
          </a:xfrm>
        </p:spPr>
        <p:txBody>
          <a:bodyPr/>
          <a:lstStyle/>
          <a:p>
            <a:r>
              <a:rPr lang="en-US" dirty="0" smtClean="0"/>
              <a:t>School uniform enhances safety of students.</a:t>
            </a:r>
          </a:p>
          <a:p>
            <a:r>
              <a:rPr lang="en-US" dirty="0" smtClean="0"/>
              <a:t>Students in uniform might easily shun away from crime.</a:t>
            </a:r>
          </a:p>
          <a:p>
            <a:r>
              <a:rPr lang="en-US" dirty="0" smtClean="0"/>
              <a:t>They are easily spotted.</a:t>
            </a:r>
          </a:p>
          <a:p>
            <a:r>
              <a:rPr lang="en-US" dirty="0" smtClean="0"/>
              <a:t>They will not wear baggy clothes.</a:t>
            </a:r>
          </a:p>
          <a:p>
            <a:r>
              <a:rPr lang="en-US" dirty="0" smtClean="0"/>
              <a:t>Schools with uniforms have been found to have 12% fewer firearm-linked incidents.</a:t>
            </a:r>
          </a:p>
          <a:p>
            <a:endParaRPr lang="en-US" dirty="0"/>
          </a:p>
        </p:txBody>
      </p:sp>
      <p:pic>
        <p:nvPicPr>
          <p:cNvPr id="4" name="Picture 3"/>
          <p:cNvPicPr>
            <a:picLocks noChangeAspect="1"/>
          </p:cNvPicPr>
          <p:nvPr/>
        </p:nvPicPr>
        <p:blipFill>
          <a:blip r:embed="rId3"/>
          <a:stretch>
            <a:fillRect/>
          </a:stretch>
        </p:blipFill>
        <p:spPr>
          <a:xfrm>
            <a:off x="6333067" y="1690687"/>
            <a:ext cx="5571066" cy="4794779"/>
          </a:xfrm>
          <a:prstGeom prst="rect">
            <a:avLst/>
          </a:prstGeom>
        </p:spPr>
      </p:pic>
    </p:spTree>
    <p:extLst>
      <p:ext uri="{BB962C8B-B14F-4D97-AF65-F5344CB8AC3E}">
        <p14:creationId xmlns:p14="http://schemas.microsoft.com/office/powerpoint/2010/main" val="145570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Uniforms Keeps Students Focused on Schoolwork</a:t>
            </a:r>
            <a:endParaRPr lang="en-US" dirty="0"/>
          </a:p>
        </p:txBody>
      </p:sp>
      <p:sp>
        <p:nvSpPr>
          <p:cNvPr id="3" name="Content Placeholder 2"/>
          <p:cNvSpPr>
            <a:spLocks noGrp="1"/>
          </p:cNvSpPr>
          <p:nvPr>
            <p:ph idx="1"/>
          </p:nvPr>
        </p:nvSpPr>
        <p:spPr>
          <a:xfrm>
            <a:off x="838200" y="1825625"/>
            <a:ext cx="5054600" cy="4351338"/>
          </a:xfrm>
        </p:spPr>
        <p:txBody>
          <a:bodyPr>
            <a:normAutofit/>
          </a:bodyPr>
          <a:lstStyle/>
          <a:p>
            <a:r>
              <a:rPr lang="en-US" dirty="0" smtClean="0"/>
              <a:t>Students focus less on their looks.</a:t>
            </a:r>
          </a:p>
          <a:p>
            <a:r>
              <a:rPr lang="en-US" dirty="0" smtClean="0"/>
              <a:t>They turn to direct their focus on education.</a:t>
            </a:r>
          </a:p>
          <a:p>
            <a:r>
              <a:rPr lang="en-US" dirty="0" smtClean="0"/>
              <a:t>A study carried out by </a:t>
            </a:r>
            <a:r>
              <a:rPr lang="en-US" dirty="0"/>
              <a:t>the University of Houston indicated that elementary school girl’s language performance improved by around three-percentile points after the schools introduced school </a:t>
            </a:r>
            <a:r>
              <a:rPr lang="en-US" dirty="0" smtClean="0"/>
              <a:t>uniforms.</a:t>
            </a:r>
          </a:p>
          <a:p>
            <a:r>
              <a:rPr lang="en-US" dirty="0" smtClean="0"/>
              <a:t>Former U.S. Secretary of State, Hilary Clinton was supporting school uniform.</a:t>
            </a:r>
          </a:p>
          <a:p>
            <a:r>
              <a:rPr lang="en-US" dirty="0" smtClean="0"/>
              <a:t>She was for the idea of students getting focused on schoolwork.</a:t>
            </a:r>
            <a:endParaRPr lang="en-US" dirty="0"/>
          </a:p>
        </p:txBody>
      </p:sp>
      <p:pic>
        <p:nvPicPr>
          <p:cNvPr id="4" name="Picture 3"/>
          <p:cNvPicPr>
            <a:picLocks noChangeAspect="1"/>
          </p:cNvPicPr>
          <p:nvPr/>
        </p:nvPicPr>
        <p:blipFill>
          <a:blip r:embed="rId3"/>
          <a:stretch>
            <a:fillRect/>
          </a:stretch>
        </p:blipFill>
        <p:spPr>
          <a:xfrm>
            <a:off x="6045199" y="1690688"/>
            <a:ext cx="5689601" cy="4486275"/>
          </a:xfrm>
          <a:prstGeom prst="rect">
            <a:avLst/>
          </a:prstGeom>
        </p:spPr>
      </p:pic>
    </p:spTree>
    <p:extLst>
      <p:ext uri="{BB962C8B-B14F-4D97-AF65-F5344CB8AC3E}">
        <p14:creationId xmlns:p14="http://schemas.microsoft.com/office/powerpoint/2010/main" val="174011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a:t>American Preparatory Schools. (2019, February 26). </a:t>
            </a:r>
            <a:r>
              <a:rPr lang="en-US" i="1" dirty="0"/>
              <a:t>WHAT ARE GOOD REASONS FOR WEARING SCHOOL UNIFORMS?</a:t>
            </a:r>
            <a:r>
              <a:rPr lang="en-US" dirty="0"/>
              <a:t> Retrieved from </a:t>
            </a:r>
            <a:r>
              <a:rPr lang="en-US" dirty="0">
                <a:hlinkClick r:id="rId2"/>
              </a:rPr>
              <a:t>https://www.americanprep.org/what-are-good-reasons-for-wearing-school-uniforms</a:t>
            </a:r>
            <a:r>
              <a:rPr lang="en-US" dirty="0" smtClean="0">
                <a:hlinkClick r:id="rId2"/>
              </a:rPr>
              <a:t>/</a:t>
            </a:r>
            <a:endParaRPr lang="en-US" dirty="0" smtClean="0"/>
          </a:p>
          <a:p>
            <a:r>
              <a:rPr lang="en-US" dirty="0"/>
              <a:t>Change Organization. (2021, April 16). </a:t>
            </a:r>
            <a:r>
              <a:rPr lang="en-US" i="1" dirty="0"/>
              <a:t>No Uniforms in High School, Miami-Dade Public Schools</a:t>
            </a:r>
            <a:r>
              <a:rPr lang="en-US" dirty="0"/>
              <a:t>. Retrieved from https://</a:t>
            </a:r>
            <a:r>
              <a:rPr lang="en-US" dirty="0" smtClean="0"/>
              <a:t>www.change.org/p/superintendent-alberto-carvalho-no-uniforms-in-high-school-miami-dade-public-schools?redirect=false</a:t>
            </a:r>
          </a:p>
          <a:p>
            <a:r>
              <a:rPr lang="en-US" dirty="0" err="1"/>
              <a:t>Elisabetta</a:t>
            </a:r>
            <a:r>
              <a:rPr lang="en-US" dirty="0"/>
              <a:t>, G., &amp; Scott, I. (2011). DRESSED FOR SUCCESS? THE EFFECT OF SCHOOL UNIFORMS ON STUDENT. </a:t>
            </a:r>
            <a:r>
              <a:rPr lang="en-US" i="1" dirty="0"/>
              <a:t>National Bureau of Economic Research</a:t>
            </a:r>
            <a:r>
              <a:rPr lang="en-US" dirty="0"/>
              <a:t>, 1-40</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3349545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TotalTime>
  <Words>970</Words>
  <Application>Microsoft Office PowerPoint</Application>
  <PresentationFormat>Widescreen</PresentationFormat>
  <Paragraphs>54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Should Public School Students be Required to Wear Uniforms?</vt:lpstr>
      <vt:lpstr>School Uniforms restricts Student’s Freedom of Expression</vt:lpstr>
      <vt:lpstr>Cont…,</vt:lpstr>
      <vt:lpstr>School Uniforms Promote Conformity Over Individuality</vt:lpstr>
      <vt:lpstr>Cont…,</vt:lpstr>
      <vt:lpstr>School Uniforms Might Deter Crime &amp; Enhance Safety</vt:lpstr>
      <vt:lpstr>School Uniforms Keeps Students Focused on Schoolwork</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cp:lastModifiedBy>
  <cp:revision>58</cp:revision>
  <dcterms:created xsi:type="dcterms:W3CDTF">2021-04-16T09:40:32Z</dcterms:created>
  <dcterms:modified xsi:type="dcterms:W3CDTF">2021-04-16T11:35:34Z</dcterms:modified>
</cp:coreProperties>
</file>